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5"/>
  </p:notesMasterIdLst>
  <p:sldIdLst>
    <p:sldId id="296" r:id="rId2"/>
    <p:sldId id="301" r:id="rId3"/>
    <p:sldId id="291" r:id="rId4"/>
    <p:sldId id="257" r:id="rId5"/>
    <p:sldId id="284" r:id="rId6"/>
    <p:sldId id="297" r:id="rId7"/>
    <p:sldId id="285" r:id="rId8"/>
    <p:sldId id="303" r:id="rId9"/>
    <p:sldId id="298" r:id="rId10"/>
    <p:sldId id="281" r:id="rId11"/>
    <p:sldId id="299" r:id="rId12"/>
    <p:sldId id="286" r:id="rId13"/>
    <p:sldId id="265" r:id="rId14"/>
    <p:sldId id="266" r:id="rId15"/>
    <p:sldId id="267" r:id="rId16"/>
    <p:sldId id="268" r:id="rId17"/>
    <p:sldId id="269" r:id="rId18"/>
    <p:sldId id="302" r:id="rId19"/>
    <p:sldId id="287" r:id="rId20"/>
    <p:sldId id="300" r:id="rId21"/>
    <p:sldId id="305" r:id="rId22"/>
    <p:sldId id="264" r:id="rId23"/>
    <p:sldId id="304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55" d="100"/>
          <a:sy n="55" d="100"/>
        </p:scale>
        <p:origin x="1194" y="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442C7-6D75-4FA7-A094-BEEFCE3AD546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BB0B48D-9CA6-43E6-999F-3B2A1B5E73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8163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0B48D-9CA6-43E6-999F-3B2A1B5E7366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5089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2D5481E-D441-4C42-9331-484E32530551}" type="slidenum">
              <a:rPr lang="ru-RU" altLang="ru-RU">
                <a:latin typeface="Calibri" pitchFamily="34" charset="0"/>
              </a:rPr>
              <a:pPr/>
              <a:t>22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135F7-1E27-42FC-B2E9-D8DBD7635103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B7C3B-FE17-4E04-B3FE-1B565773B3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492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04CAD-AF11-4BBA-BE2A-47D54B7F9824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8534B-B138-4F5F-9866-7C27CBB042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232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2E3B2-30D9-4A35-A859-9E90B081A244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9D110-BE7D-4A0B-8275-4084334744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947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3EA44-EAD1-44CC-A094-B2AAE2553845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A9F09-C09B-41F9-9A4A-D121E879CB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67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70BE8-4D46-491E-9B5E-4BB56F3E7365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1DB6F-C566-4C88-8C78-A73A96A262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95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E1E7C-34DA-4911-8582-3F9518FAA609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8058C-784B-4951-A12C-8351088E80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126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A83E2-8A9E-4A79-94E4-408AA430628E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0FBA1-E680-472F-BDA2-57F1937A09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193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7B75A-654A-48F9-BBFA-B76AD70C13A3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5D89B-C5CA-4D07-87EE-8CCF1924BC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828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7AF91-A97A-4F24-8A73-772C2837D351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69C2-9212-43A3-940A-FCB51C2A4A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476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66985-4D2C-4109-BBA5-29F389D5B36B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08D806-9479-42BE-9294-1889668B02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297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B0DCC-FC7F-4274-A140-A3CE998E0CAD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210FB-0DC6-4EB2-8973-C1341E5C8C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49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F2E9D3-17E9-4F6F-A9BD-BF318E72C0CF}" type="datetimeFigureOut">
              <a:rPr lang="ru-RU"/>
              <a:pPr>
                <a:defRPr/>
              </a:pPr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895E7EC-892C-42B3-9B36-5EBACA16276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открытый урок\22adcf79-9248-5ae3-8dee-a5eeb19def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6043"/>
            <a:ext cx="39959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800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39482"/>
            <a:ext cx="4572000" cy="325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20" y="3252769"/>
            <a:ext cx="4176464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941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395288" y="92601"/>
            <a:ext cx="8243887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endParaRPr lang="ru-RU" altLang="ru-RU" sz="3200" b="1" dirty="0">
              <a:solidFill>
                <a:srgbClr val="50141B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altLang="ru-RU" sz="3600" b="1" u="sng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altLang="ru-RU" sz="4400" b="1" i="1" u="sng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Причины конфликтов </a:t>
            </a:r>
            <a:r>
              <a:rPr lang="ru-RU" altLang="ru-RU" sz="40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– это рассогласование: </a:t>
            </a:r>
            <a:endParaRPr lang="ru-RU" altLang="ru-RU" sz="3200" b="1" dirty="0">
              <a:solidFill>
                <a:srgbClr val="50141B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Целей, интересов.</a:t>
            </a:r>
            <a:endParaRPr lang="ru-RU" altLang="ru-RU" sz="3200" b="1" dirty="0">
              <a:solidFill>
                <a:srgbClr val="50141B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Взглядов, убеждений.</a:t>
            </a:r>
            <a:endParaRPr lang="ru-RU" altLang="ru-RU" sz="3200" b="1" dirty="0">
              <a:solidFill>
                <a:srgbClr val="50141B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Личностных качеств. </a:t>
            </a:r>
            <a:endParaRPr lang="ru-RU" altLang="ru-RU" sz="3200" b="1" dirty="0">
              <a:solidFill>
                <a:srgbClr val="50141B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Понимания информации.</a:t>
            </a:r>
            <a:endParaRPr lang="ru-RU" altLang="ru-RU" sz="3200" b="1" dirty="0">
              <a:solidFill>
                <a:srgbClr val="50141B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Ожиданий, позиций.</a:t>
            </a:r>
            <a:endParaRPr lang="ru-RU" altLang="ru-RU" sz="3200" b="1" dirty="0">
              <a:solidFill>
                <a:srgbClr val="50141B"/>
              </a:solidFill>
              <a:latin typeface="Calibri" pitchFamily="34" charset="0"/>
            </a:endParaRPr>
          </a:p>
          <a:p>
            <a:pPr algn="ctr"/>
            <a:endParaRPr lang="ru-RU" altLang="ru-RU" sz="3200" b="1" dirty="0">
              <a:solidFill>
                <a:srgbClr val="50141B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Значение конфликта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65125" lvl="0" indent="-365125" algn="ctr">
              <a:buFont typeface="Arial" panose="020B0604020202020204" pitchFamily="34" charset="0"/>
              <a:buChar char="•"/>
              <a:defRPr/>
            </a:pPr>
            <a:r>
              <a:rPr lang="ru-RU" sz="3600" b="1" i="1" u="sng" dirty="0">
                <a:solidFill>
                  <a:srgbClr val="F07F09">
                    <a:lumMod val="75000"/>
                  </a:srgbClr>
                </a:solidFill>
              </a:rPr>
              <a:t>Положительные стороны: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600" b="1" i="1" u="sng" dirty="0">
                <a:solidFill>
                  <a:schemeClr val="accent1">
                    <a:lumMod val="75000"/>
                  </a:schemeClr>
                </a:solidFill>
              </a:rPr>
              <a:t>Отрицательные стороны: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493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863600"/>
          </a:xfrm>
        </p:spPr>
        <p:txBody>
          <a:bodyPr/>
          <a:lstStyle/>
          <a:p>
            <a:pPr>
              <a:defRPr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Значение конфликта</a:t>
            </a: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</p:spPr>
        <p:txBody>
          <a:bodyPr/>
          <a:lstStyle/>
          <a:p>
            <a:pPr marL="365125" indent="-365125" algn="ctr">
              <a:buFont typeface="Arial" panose="020B0604020202020204" pitchFamily="34" charset="0"/>
              <a:buChar char="•"/>
              <a:defRPr/>
            </a:pPr>
            <a:r>
              <a:rPr lang="ru-RU" sz="3600" b="1" i="1" u="sng" dirty="0">
                <a:solidFill>
                  <a:schemeClr val="accent1">
                    <a:lumMod val="75000"/>
                  </a:schemeClr>
                </a:solidFill>
              </a:rPr>
              <a:t>Положительные стороны:</a:t>
            </a:r>
          </a:p>
          <a:p>
            <a:pPr marL="365125" indent="-365125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источник развития</a:t>
            </a:r>
          </a:p>
          <a:p>
            <a:pPr marL="365125" indent="-365125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сигнал к изменению</a:t>
            </a:r>
          </a:p>
          <a:p>
            <a:pPr marL="365125" indent="-365125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возможность   сближения</a:t>
            </a:r>
          </a:p>
          <a:p>
            <a:pPr marL="365125" indent="-365125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разрядка напряжения</a:t>
            </a:r>
          </a:p>
          <a:p>
            <a:pPr marL="365125" indent="-365125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«оздоровление» отношений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/>
          <a:p>
            <a:pPr marL="274638" indent="-274638" algn="ctr">
              <a:buFont typeface="Arial" panose="020B0604020202020204" pitchFamily="34" charset="0"/>
              <a:buChar char="•"/>
              <a:defRPr/>
            </a:pPr>
            <a:r>
              <a:rPr lang="ru-RU" sz="3600" b="1" i="1" u="sng" dirty="0">
                <a:solidFill>
                  <a:schemeClr val="accent1">
                    <a:lumMod val="75000"/>
                  </a:schemeClr>
                </a:solidFill>
              </a:rPr>
              <a:t>Отрицательные стороны:</a:t>
            </a:r>
          </a:p>
          <a:p>
            <a:pPr marL="274638" indent="-274638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разрушение отношений между людьми </a:t>
            </a:r>
          </a:p>
          <a:p>
            <a:pPr marL="274638" indent="-274638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стресс </a:t>
            </a:r>
          </a:p>
          <a:p>
            <a:pPr marL="274638" indent="-274638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ухудшение здоровья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3025" y="260350"/>
            <a:ext cx="9070975" cy="1481138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i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Стили реагирования в конфликтных ситуациях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9750" y="1484313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Стиль конкуренция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– «акула»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373688"/>
            <a:ext cx="91440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Ориентация только на свои интересы и игнорирование интересов своего партнёра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, то есть стремление добиться своих интересов в ущерб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другому.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8197" name="Picture 3" descr="C:\Users\1\Desktop\0_173d5_7a7f9ad5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133600"/>
            <a:ext cx="5345113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Стиль </a:t>
            </a:r>
            <a:r>
              <a:rPr lang="ru-RU" sz="40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уклонение</a:t>
            </a:r>
            <a:r>
              <a:rPr lang="ru-RU" sz="44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4400" b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– «черепаха»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5288" y="4924425"/>
            <a:ext cx="8229600" cy="2176463"/>
          </a:xfrm>
          <a:prstGeom prst="rect">
            <a:avLst/>
          </a:prstGeom>
        </p:spPr>
        <p:txBody>
          <a:bodyPr/>
          <a:lstStyle/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Человек не отстаивает свои права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, не хочет вступать в сотрудничество для выработки решения проблемы, а </a:t>
            </a: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просто уходит от разрешения конфликта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9220" name="Picture 2" descr="C:\Users\1\Desktop\2741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1354138"/>
            <a:ext cx="53054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533400"/>
            <a:ext cx="8686800" cy="11430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Стиль приспособление – «медвежонок»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850" y="5068888"/>
            <a:ext cx="8229600" cy="2247900"/>
          </a:xfrm>
          <a:prstGeom prst="rect">
            <a:avLst/>
          </a:prstGeom>
        </p:spPr>
        <p:txBody>
          <a:bodyPr/>
          <a:lstStyle/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Человек стремится уйти от конфликта, жертвует своими личными интересами в пользу интересов соперника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, не пытаясь отстаивать собственные интересы</a:t>
            </a: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  <a:cs typeface="+mn-cs"/>
            </a:endParaRP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  <a:cs typeface="+mn-cs"/>
            </a:endParaRPr>
          </a:p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10244" name="Picture 3" descr="medved-hnedy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8"/>
          <a:stretch>
            <a:fillRect/>
          </a:stretch>
        </p:blipFill>
        <p:spPr bwMode="auto">
          <a:xfrm>
            <a:off x="1835150" y="1843088"/>
            <a:ext cx="52387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Стиль компромисс – «лиса»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8313" y="4868863"/>
            <a:ext cx="8135937" cy="1643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Человек озабочен и сохранением отношений, и разрешением конфликта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, но не справедливым, а быстрым – </a:t>
            </a: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никто ничего не теряет, но никто ничего не выигрывает</a:t>
            </a:r>
          </a:p>
        </p:txBody>
      </p:sp>
      <p:pic>
        <p:nvPicPr>
          <p:cNvPr id="11268" name="Picture 2" descr="C:\Users\1\Desktop\0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327150"/>
            <a:ext cx="496252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Стиль сотрудничество – «сова»</a:t>
            </a:r>
            <a:endParaRPr lang="ru-RU" sz="4000" b="1" u="sng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8313" y="4868863"/>
            <a:ext cx="8229600" cy="1584325"/>
          </a:xfrm>
          <a:prstGeom prst="rect">
            <a:avLst/>
          </a:prstGeom>
        </p:spPr>
        <p:txBody>
          <a:bodyPr/>
          <a:lstStyle/>
          <a:p>
            <a:pPr marL="342900" indent="-342900"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200" b="1" i="1" u="sng" dirty="0">
                <a:solidFill>
                  <a:schemeClr val="accent2">
                    <a:lumMod val="50000"/>
                  </a:schemeClr>
                </a:solidFill>
                <a:latin typeface="+mj-lt"/>
                <a:cs typeface="+mn-cs"/>
              </a:rPr>
              <a:t>Стиль позволяет выработать наиболее удовлетворяющие обе стороны решение в конфликтных ситуациях</a:t>
            </a:r>
          </a:p>
        </p:txBody>
      </p:sp>
      <p:pic>
        <p:nvPicPr>
          <p:cNvPr id="12292" name="Picture 3" descr="owl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" b="5556"/>
          <a:stretch>
            <a:fillRect/>
          </a:stretch>
        </p:blipFill>
        <p:spPr bwMode="auto">
          <a:xfrm>
            <a:off x="1908175" y="1273175"/>
            <a:ext cx="5283200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56133" cy="667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Стадии развития конфликта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/>
              <a:t>Он развивается поэтапно и проходит несколько стадий, каждая из которых имеет </a:t>
            </a:r>
            <a:r>
              <a:rPr lang="ru-RU" dirty="0" smtClean="0"/>
              <a:t>свои особенности</a:t>
            </a:r>
            <a:r>
              <a:rPr lang="ru-RU" dirty="0"/>
              <a:t>:</a:t>
            </a:r>
          </a:p>
          <a:p>
            <a:r>
              <a:rPr lang="ru-RU" dirty="0"/>
              <a:t> </a:t>
            </a:r>
            <a:r>
              <a:rPr lang="ru-RU" b="1" u="sng" dirty="0" err="1"/>
              <a:t>Предконфликтная</a:t>
            </a:r>
            <a:r>
              <a:rPr lang="ru-RU" b="1" u="sng" dirty="0"/>
              <a:t> ситуация — </a:t>
            </a:r>
            <a:r>
              <a:rPr lang="ru-RU" dirty="0"/>
              <a:t>один из участников или все участники потенциального конфликта понимают, что существует противоречие или расхождение во мнениях, планах</a:t>
            </a:r>
          </a:p>
          <a:p>
            <a:r>
              <a:rPr lang="ru-RU" b="1" u="sng" dirty="0" smtClean="0"/>
              <a:t>Инцидент- </a:t>
            </a:r>
            <a:r>
              <a:rPr lang="ru-RU" dirty="0" smtClean="0"/>
              <a:t>На </a:t>
            </a:r>
            <a:r>
              <a:rPr lang="ru-RU" dirty="0"/>
              <a:t>этой стадии противоречия выходят на поверхность. Участники </a:t>
            </a:r>
            <a:r>
              <a:rPr lang="ru-RU" dirty="0" smtClean="0"/>
              <a:t>осознают наличие </a:t>
            </a:r>
            <a:r>
              <a:rPr lang="ru-RU" dirty="0"/>
              <a:t>противостояния и начинают действовать для защиты своих </a:t>
            </a:r>
            <a:r>
              <a:rPr lang="ru-RU" dirty="0" smtClean="0"/>
              <a:t>интересов .Характерной </a:t>
            </a:r>
            <a:r>
              <a:rPr lang="ru-RU" dirty="0"/>
              <a:t>чертой этой стадии является рост эмоционального напряжения.</a:t>
            </a:r>
          </a:p>
          <a:p>
            <a:r>
              <a:rPr lang="ru-RU" b="1" u="sng" dirty="0"/>
              <a:t>Эскалация конфликта — </a:t>
            </a:r>
            <a:r>
              <a:rPr lang="ru-RU" dirty="0"/>
              <a:t>активность сторон нарастает, усиливается их </a:t>
            </a:r>
            <a:r>
              <a:rPr lang="ru-RU" dirty="0" smtClean="0"/>
              <a:t>противостояние, обстановка накаляется.</a:t>
            </a:r>
            <a:endParaRPr lang="ru-RU" dirty="0"/>
          </a:p>
          <a:p>
            <a:r>
              <a:rPr lang="ru-RU" b="1" u="sng" dirty="0" smtClean="0"/>
              <a:t>Кульминация</a:t>
            </a:r>
            <a:r>
              <a:rPr lang="ru-RU" dirty="0" smtClean="0"/>
              <a:t>- Это </a:t>
            </a:r>
            <a:r>
              <a:rPr lang="ru-RU" dirty="0"/>
              <a:t>наиболее острая фаза. Стороны активно противостоят друг другу, </a:t>
            </a:r>
            <a:r>
              <a:rPr lang="ru-RU" dirty="0" smtClean="0"/>
              <a:t>используют доступные </a:t>
            </a:r>
            <a:r>
              <a:rPr lang="ru-RU" dirty="0"/>
              <a:t>ресурсы для достижения своих целей. На этом этапе высок </a:t>
            </a:r>
            <a:r>
              <a:rPr lang="ru-RU" dirty="0" smtClean="0"/>
              <a:t>риск эскалации</a:t>
            </a:r>
            <a:r>
              <a:rPr lang="ru-RU" dirty="0"/>
              <a:t>, проявления агрессии и разрушительных действий.</a:t>
            </a:r>
          </a:p>
          <a:p>
            <a:r>
              <a:rPr lang="ru-RU" b="1" u="sng" dirty="0"/>
              <a:t>Завершение </a:t>
            </a:r>
            <a:r>
              <a:rPr lang="ru-RU" b="1" u="sng" dirty="0" smtClean="0"/>
              <a:t>конфликта</a:t>
            </a:r>
            <a:r>
              <a:rPr lang="ru-RU" dirty="0"/>
              <a:t>-</a:t>
            </a:r>
            <a:r>
              <a:rPr lang="ru-RU" dirty="0" smtClean="0"/>
              <a:t>Стадия</a:t>
            </a:r>
            <a:r>
              <a:rPr lang="ru-RU" dirty="0"/>
              <a:t>, на которой стороны приходят к компромиссу, согласию или выходу </a:t>
            </a:r>
            <a:r>
              <a:rPr lang="ru-RU" dirty="0" smtClean="0"/>
              <a:t>из конфликта </a:t>
            </a:r>
            <a:r>
              <a:rPr lang="ru-RU" dirty="0"/>
              <a:t>другим способом. Разрешение может быть конструктивным (</a:t>
            </a:r>
            <a:r>
              <a:rPr lang="ru-RU" dirty="0" smtClean="0"/>
              <a:t>выигрыш для </a:t>
            </a:r>
            <a:r>
              <a:rPr lang="ru-RU" dirty="0"/>
              <a:t>обеих сторон) или деструктивным (усиление разрыва отношений).</a:t>
            </a:r>
          </a:p>
          <a:p>
            <a:r>
              <a:rPr lang="ru-RU" b="1" u="sng" dirty="0"/>
              <a:t>Постконфликтная </a:t>
            </a:r>
            <a:r>
              <a:rPr lang="ru-RU" b="1" u="sng" dirty="0" smtClean="0"/>
              <a:t>ситуация</a:t>
            </a:r>
            <a:r>
              <a:rPr lang="ru-RU" dirty="0"/>
              <a:t>-</a:t>
            </a:r>
            <a:r>
              <a:rPr lang="ru-RU" dirty="0" smtClean="0"/>
              <a:t>Завершающая </a:t>
            </a:r>
            <a:r>
              <a:rPr lang="ru-RU" dirty="0"/>
              <a:t>стадия, где проявляются результаты ссоры. В зависимости </a:t>
            </a:r>
            <a:r>
              <a:rPr lang="ru-RU" dirty="0" smtClean="0"/>
              <a:t>от способа </a:t>
            </a:r>
            <a:r>
              <a:rPr lang="ru-RU" dirty="0"/>
              <a:t>разрешения последствия могут быть положительными (</a:t>
            </a:r>
            <a:r>
              <a:rPr lang="ru-RU" dirty="0" smtClean="0"/>
              <a:t>укрепление отношений</a:t>
            </a:r>
            <a:r>
              <a:rPr lang="ru-RU" dirty="0"/>
              <a:t>, новые решения) или отрицательными (потеря доверия, </a:t>
            </a:r>
            <a:r>
              <a:rPr lang="ru-RU" dirty="0" smtClean="0"/>
              <a:t>ухудшение взаимодействия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41607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615950"/>
          </a:xfrm>
        </p:spPr>
        <p:txBody>
          <a:bodyPr/>
          <a:lstStyle/>
          <a:p>
            <a:r>
              <a:rPr lang="ru-RU" alt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Способы разрешения конфликтов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31838"/>
            <a:ext cx="8229600" cy="53943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Идти до конца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. 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Уклонение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(стремление уйти от конфликта)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Привлечение к разрешению конфликта третьей стороны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Сотрудничество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Юмор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Уступка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Угроза, насилие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Грубость, унижение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Уход от решения проблемы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 Разрыв отношений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Компромисс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64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188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Групповая работа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712236"/>
            <a:ext cx="6120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Участникам </a:t>
            </a:r>
            <a:r>
              <a:rPr lang="ru-RU" sz="2400" b="1" dirty="0"/>
              <a:t>каждой </a:t>
            </a:r>
            <a:r>
              <a:rPr lang="ru-RU" sz="2400" b="1" dirty="0" smtClean="0"/>
              <a:t>группы </a:t>
            </a:r>
            <a:r>
              <a:rPr lang="ru-RU" sz="2400" b="1" dirty="0"/>
              <a:t>необходимо:</a:t>
            </a:r>
            <a:endParaRPr lang="ru-RU" sz="2400" dirty="0"/>
          </a:p>
          <a:p>
            <a:r>
              <a:rPr lang="ru-RU" sz="2400" dirty="0"/>
              <a:t>-</a:t>
            </a:r>
            <a:r>
              <a:rPr lang="ru-RU" sz="2400" dirty="0" smtClean="0"/>
              <a:t>обсудить </a:t>
            </a:r>
            <a:r>
              <a:rPr lang="ru-RU" sz="2400" dirty="0"/>
              <a:t>ситуацию зарождения конфликта, </a:t>
            </a:r>
          </a:p>
          <a:p>
            <a:r>
              <a:rPr lang="ru-RU" sz="2400" dirty="0" smtClean="0"/>
              <a:t>-в </a:t>
            </a:r>
            <a:r>
              <a:rPr lang="ru-RU" sz="2400" dirty="0"/>
              <a:t>процессе обсуждения найти оптимальный </a:t>
            </a:r>
            <a:r>
              <a:rPr lang="ru-RU" sz="2400" dirty="0" smtClean="0"/>
              <a:t>выходы </a:t>
            </a:r>
            <a:r>
              <a:rPr lang="ru-RU" sz="2400" dirty="0"/>
              <a:t>из </a:t>
            </a:r>
            <a:r>
              <a:rPr lang="ru-RU" sz="2400" dirty="0" smtClean="0"/>
              <a:t>ситуации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0664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solidFill>
                  <a:schemeClr val="accent2">
                    <a:lumMod val="50000"/>
                  </a:schemeClr>
                </a:solidFill>
              </a:rPr>
              <a:t>Тест на тему «Конфликтные ситуации»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769" y="1844824"/>
            <a:ext cx="2088231" cy="428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53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00062" y="0"/>
            <a:ext cx="8248401" cy="1357313"/>
          </a:xfrm>
        </p:spPr>
        <p:txBody>
          <a:bodyPr/>
          <a:lstStyle/>
          <a:p>
            <a:r>
              <a:rPr lang="ru-RU" altLang="ru-RU" sz="4800" b="1" i="1" u="sng" dirty="0" smtClean="0">
                <a:solidFill>
                  <a:schemeClr val="accent1">
                    <a:lumMod val="75000"/>
                  </a:schemeClr>
                </a:solidFill>
              </a:rPr>
              <a:t>Для разрешения конфликта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357313"/>
            <a:ext cx="7858125" cy="4929187"/>
          </a:xfrm>
          <a:ln w="28575"/>
        </p:spPr>
        <p:txBody>
          <a:bodyPr>
            <a:normAutofit fontScale="77500" lnSpcReduction="20000"/>
          </a:bodyPr>
          <a:lstStyle/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Хорошо владеть собой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(не поддаваться эмоциям, сохранять спокойствие, включать логику).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Дать партнеру высказаться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(не перебивая и не комментируя высказывания).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Предложить обосновать претензии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(не позволять опять переходить на эмоции).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Вызвать у партнера положительные эмоции.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Найти общие точки понимания проблемы.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Найти общую основу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(законы, факты, авторитетное мнение).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Всегда держаться на равных.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В конце обязательно высказать надежду на продолжение сотрудничества.</a:t>
            </a:r>
          </a:p>
          <a:p>
            <a:pPr marL="271463" indent="-271463" fontAlgn="auto">
              <a:spcAft>
                <a:spcPts val="0"/>
              </a:spcAft>
              <a:buFont typeface="+mj-lt"/>
              <a:buAutoNum type="arabicPeriod"/>
              <a:defRPr/>
            </a:pPr>
            <a:endParaRPr lang="ru-RU" u="sng" dirty="0"/>
          </a:p>
        </p:txBody>
      </p:sp>
    </p:spTree>
  </p:cSld>
  <p:clrMapOvr>
    <a:masterClrMapping/>
  </p:clrMapOvr>
  <p:transition>
    <p:checke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</a:rPr>
              <a:t>Домашнее задание</a:t>
            </a:r>
            <a:endParaRPr lang="ru-RU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Предложите учащимся посмотреть художественный фильм «Чучело», (драма, </a:t>
            </a:r>
            <a:r>
              <a:rPr lang="ru-RU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реж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Ролан Быков, 1983 г.)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 время просмотра проанализируй действия каждого персонажа.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Попросите их подумать над вопросами: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Кто является инициатором конфликта?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В чем ты видишь причину конфликта?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Какую цель преследовали организаторы травли?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Какие стратегии разрешения конфликта применяли герои фильма?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2941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Прочитайте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цитату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.             </a:t>
            </a:r>
          </a:p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  Вставьте пропущенное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слово.</a:t>
            </a:r>
          </a:p>
          <a:p>
            <a:endParaRPr lang="ru-RU" sz="2400" b="1" dirty="0" smtClean="0"/>
          </a:p>
          <a:p>
            <a:r>
              <a:rPr lang="ru-RU" sz="3200" b="1" dirty="0" smtClean="0"/>
              <a:t>____________ </a:t>
            </a:r>
            <a:r>
              <a:rPr lang="ru-RU" sz="3200" b="1" dirty="0"/>
              <a:t>— это пересечение </a:t>
            </a:r>
            <a:r>
              <a:rPr lang="ru-RU" sz="3200" b="1" dirty="0" smtClean="0"/>
              <a:t>интересов. Виноватых </a:t>
            </a:r>
            <a:r>
              <a:rPr lang="ru-RU" sz="3200" b="1" dirty="0"/>
              <a:t>нет. Есть только причины.</a:t>
            </a:r>
          </a:p>
          <a:p>
            <a:pPr algn="r"/>
            <a:r>
              <a:rPr lang="ru-RU" sz="3200" b="1" dirty="0" smtClean="0"/>
              <a:t>                                                                  </a:t>
            </a:r>
          </a:p>
          <a:p>
            <a:pPr algn="r"/>
            <a:r>
              <a:rPr lang="ru-RU" b="1" dirty="0" smtClean="0"/>
              <a:t>Е.М</a:t>
            </a:r>
            <a:r>
              <a:rPr lang="ru-RU" b="1" dirty="0"/>
              <a:t>. Малышев психоаналитик, </a:t>
            </a:r>
            <a:r>
              <a:rPr lang="ru-RU" b="1" dirty="0" err="1" smtClean="0"/>
              <a:t>ученый</a:t>
            </a:r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r>
              <a:rPr lang="ru-RU" sz="4000" b="1" i="1" u="sng" dirty="0">
                <a:solidFill>
                  <a:schemeClr val="accent2">
                    <a:lumMod val="75000"/>
                  </a:schemeClr>
                </a:solidFill>
              </a:rPr>
              <a:t>На какую тему будет наш урок</a:t>
            </a:r>
            <a:r>
              <a:rPr lang="ru-RU" sz="4000" b="1" i="1" u="sng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32" y="3140968"/>
            <a:ext cx="3996444" cy="254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368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704855" cy="452431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Урок 18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ОБЗР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9 класс</a:t>
            </a:r>
            <a:endParaRPr lang="ru-RU" sz="4800" b="1" i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«</a:t>
            </a:r>
            <a:r>
              <a:rPr lang="ru-RU" sz="4800" b="1" i="1" u="sng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Безопасные способы избегания и разрешения конфликтных ситуаций</a:t>
            </a:r>
            <a:r>
              <a:rPr lang="ru-RU" sz="4800" b="1" i="1" u="sng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12968" cy="5450160"/>
          </a:xfrm>
        </p:spPr>
        <p:txBody>
          <a:bodyPr/>
          <a:lstStyle/>
          <a:p>
            <a:pPr algn="l"/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Цель: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 </a:t>
            </a:r>
            <a:r>
              <a:rPr lang="ru-RU" sz="2800" dirty="0">
                <a:solidFill>
                  <a:srgbClr val="212529"/>
                </a:solidFill>
                <a:latin typeface="Arial"/>
              </a:rPr>
              <a:t>исследования конфликтов, причин их возникновения и способов их разрешения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.</a:t>
            </a:r>
          </a:p>
          <a:p>
            <a:pPr algn="l"/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Arial"/>
              </a:rPr>
              <a:t>Задачи:</a:t>
            </a:r>
            <a:endParaRPr lang="ru-RU" u="sng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l"/>
            <a:r>
              <a:rPr lang="ru-RU" dirty="0">
                <a:solidFill>
                  <a:srgbClr val="212529"/>
                </a:solidFill>
                <a:latin typeface="Arial"/>
              </a:rPr>
              <a:t>• </a:t>
            </a:r>
            <a:r>
              <a:rPr lang="ru-RU" sz="2800" dirty="0">
                <a:solidFill>
                  <a:srgbClr val="212529"/>
                </a:solidFill>
                <a:latin typeface="Arial"/>
              </a:rPr>
              <a:t>познакомить учащихся с понятием «конфликт», его составляющими;</a:t>
            </a:r>
          </a:p>
          <a:p>
            <a:pPr algn="l"/>
            <a:r>
              <a:rPr lang="ru-RU" sz="2800" dirty="0">
                <a:solidFill>
                  <a:srgbClr val="212529"/>
                </a:solidFill>
                <a:latin typeface="Arial"/>
              </a:rPr>
              <a:t>• ознакомление учащихся с различными стилями реагирования в конфликтных ситуациях;</a:t>
            </a:r>
          </a:p>
          <a:p>
            <a:pPr algn="l"/>
            <a:r>
              <a:rPr lang="ru-RU" sz="2800" dirty="0">
                <a:solidFill>
                  <a:srgbClr val="212529"/>
                </a:solidFill>
                <a:latin typeface="Arial"/>
              </a:rPr>
              <a:t>• применение навыков конструктивного разрешения конфликтов;</a:t>
            </a:r>
          </a:p>
          <a:p>
            <a:pPr algn="l"/>
            <a:r>
              <a:rPr lang="ru-RU" sz="2800" dirty="0">
                <a:solidFill>
                  <a:srgbClr val="212529"/>
                </a:solidFill>
                <a:latin typeface="Arial"/>
              </a:rPr>
              <a:t>• развить у учащихся способность к выработке собственных способов эффективной коммуникации.</a:t>
            </a:r>
          </a:p>
          <a:p>
            <a:pPr algn="l"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chemeClr val="accent2">
                    <a:lumMod val="75000"/>
                  </a:schemeClr>
                </a:solidFill>
              </a:rPr>
              <a:t>ИГРА «ХОРОШО – ПЛОХО»</a:t>
            </a:r>
            <a:endParaRPr lang="ru-RU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5001419"/>
          </a:xfrm>
        </p:spPr>
        <p:txBody>
          <a:bodyPr/>
          <a:lstStyle/>
          <a:p>
            <a:r>
              <a:rPr lang="ru-RU" sz="2800" b="1" u="sng" dirty="0"/>
              <a:t>Играют по кругу</a:t>
            </a:r>
            <a:r>
              <a:rPr lang="ru-RU" sz="2800" b="1" dirty="0"/>
              <a:t>. Первый человек начинает фразу со слов «Это хорошо…», называя какое-то событие, следующий опровергает его утверждение словами «Это плохо…» и т.д.</a:t>
            </a:r>
          </a:p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Как 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вы думаете, чему учит эта игра?</a:t>
            </a:r>
          </a:p>
          <a:p>
            <a:r>
              <a:rPr lang="ru-RU" sz="2800" b="1" dirty="0"/>
              <a:t>В любом событии можно найти хорошее и плохое. И от того, как мы относимся к разным событиям в жизни, могут возникать различные ссоры и недопонимания. </a:t>
            </a:r>
            <a:endParaRPr lang="ru-RU" sz="2800" b="1" dirty="0" smtClean="0"/>
          </a:p>
          <a:p>
            <a:r>
              <a:rPr lang="ru-RU" sz="2800" b="1" dirty="0" smtClean="0"/>
              <a:t>А </a:t>
            </a:r>
            <a:r>
              <a:rPr lang="ru-RU" sz="2800" b="1" dirty="0"/>
              <a:t>теперь давайте поговорим о том, что же такое конфликты?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32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4000" b="1" dirty="0" smtClean="0">
                <a:solidFill>
                  <a:srgbClr val="C00000"/>
                </a:solidFill>
              </a:rPr>
              <a:t>ЧТО ТАКОЕ КОНФЛИКТ?</a:t>
            </a:r>
            <a:endParaRPr lang="ru-RU" altLang="ru-RU" sz="4000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323998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</a:rPr>
              <a:t>Конфликт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- противоречия и разногласия, возникающие между людьми из-за несовпадения их взглядов,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интересов, установок, стремлений,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планов различных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людей</a:t>
            </a:r>
            <a:r>
              <a:rPr lang="ru-RU" altLang="ru-RU" b="1" dirty="0" smtClean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b="1" dirty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rPr>
              <a:t>потребностей одного человека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73016"/>
            <a:ext cx="475252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Существует четыре основных типа конфликта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b="1" dirty="0" err="1" smtClean="0"/>
              <a:t>внутриличностный</a:t>
            </a:r>
            <a:r>
              <a:rPr lang="ru-RU" b="1" dirty="0" smtClean="0"/>
              <a:t> </a:t>
            </a:r>
            <a:r>
              <a:rPr lang="ru-RU" b="1" dirty="0"/>
              <a:t>конфликт, </a:t>
            </a:r>
          </a:p>
          <a:p>
            <a:pPr marL="0" indent="0">
              <a:buNone/>
            </a:pPr>
            <a:r>
              <a:rPr lang="ru-RU" b="1" dirty="0" smtClean="0"/>
              <a:t>•межличностный </a:t>
            </a:r>
            <a:r>
              <a:rPr lang="ru-RU" b="1" dirty="0"/>
              <a:t>конфликт, </a:t>
            </a:r>
          </a:p>
          <a:p>
            <a:pPr marL="0" indent="0">
              <a:buNone/>
            </a:pPr>
            <a:r>
              <a:rPr lang="ru-RU" b="1" dirty="0" smtClean="0"/>
              <a:t>•конфликт </a:t>
            </a:r>
            <a:r>
              <a:rPr lang="ru-RU" b="1" dirty="0"/>
              <a:t>между личностью и группой</a:t>
            </a:r>
          </a:p>
          <a:p>
            <a:pPr marL="0" indent="0">
              <a:buNone/>
            </a:pPr>
            <a:r>
              <a:rPr lang="ru-RU" b="1" dirty="0" smtClean="0"/>
              <a:t>•межгрупповой </a:t>
            </a:r>
            <a:r>
              <a:rPr lang="ru-RU" b="1" dirty="0"/>
              <a:t>конфликт. 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48988"/>
            <a:ext cx="4467225" cy="282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041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836713"/>
            <a:ext cx="6696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i="1" u="sng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Причины конфликтов </a:t>
            </a:r>
            <a:r>
              <a:rPr lang="ru-RU" altLang="ru-RU" sz="4000" b="1" dirty="0">
                <a:solidFill>
                  <a:srgbClr val="50141B"/>
                </a:solidFill>
                <a:latin typeface="Calibri" pitchFamily="34" charset="0"/>
                <a:cs typeface="Times New Roman" pitchFamily="18" charset="0"/>
              </a:rPr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40610477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787</Words>
  <Application>Microsoft Office PowerPoint</Application>
  <PresentationFormat>Экран (4:3)</PresentationFormat>
  <Paragraphs>115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«ХОРОШО – ПЛОХО»</vt:lpstr>
      <vt:lpstr>ЧТО ТАКОЕ КОНФЛИКТ?</vt:lpstr>
      <vt:lpstr>Существует четыре основных типа конфликта</vt:lpstr>
      <vt:lpstr>Презентация PowerPoint</vt:lpstr>
      <vt:lpstr>Презентация PowerPoint</vt:lpstr>
      <vt:lpstr>Значение конфликта</vt:lpstr>
      <vt:lpstr> Значение конфликта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разрешения конфликтов</vt:lpstr>
      <vt:lpstr> Групповая работа</vt:lpstr>
      <vt:lpstr>Тест на тему «Конфликтные ситуации»</vt:lpstr>
      <vt:lpstr>Для разрешения конфликта</vt:lpstr>
      <vt:lpstr>Домашнее задание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икт11</cp:lastModifiedBy>
  <cp:revision>60</cp:revision>
  <cp:lastPrinted>2025-01-21T06:18:59Z</cp:lastPrinted>
  <dcterms:created xsi:type="dcterms:W3CDTF">2011-03-13T12:46:39Z</dcterms:created>
  <dcterms:modified xsi:type="dcterms:W3CDTF">2025-01-21T07:28:08Z</dcterms:modified>
</cp:coreProperties>
</file>